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  <p:sldMasterId id="2147484987" r:id="rId2"/>
  </p:sldMasterIdLst>
  <p:sldIdLst>
    <p:sldId id="337" r:id="rId3"/>
    <p:sldId id="318" r:id="rId4"/>
    <p:sldId id="339" r:id="rId5"/>
    <p:sldId id="341" r:id="rId6"/>
    <p:sldId id="343" r:id="rId7"/>
    <p:sldId id="342" r:id="rId8"/>
    <p:sldId id="344" r:id="rId9"/>
    <p:sldId id="350" r:id="rId10"/>
    <p:sldId id="352" r:id="rId11"/>
    <p:sldId id="351" r:id="rId12"/>
    <p:sldId id="353" r:id="rId13"/>
    <p:sldId id="345" r:id="rId14"/>
    <p:sldId id="349" r:id="rId15"/>
    <p:sldId id="346" r:id="rId16"/>
    <p:sldId id="347" r:id="rId17"/>
    <p:sldId id="321" r:id="rId18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A4A3A4"/>
          </p15:clr>
        </p15:guide>
        <p15:guide id="4" pos="5556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orient="horz" pos="4002">
          <p15:clr>
            <a:srgbClr val="A4A3A4"/>
          </p15:clr>
        </p15:guide>
        <p15:guide id="7" pos="4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92F3"/>
    <a:srgbClr val="EC008C"/>
    <a:srgbClr val="4591F2"/>
    <a:srgbClr val="7DD5C9"/>
    <a:srgbClr val="EA1556"/>
    <a:srgbClr val="F0AE96"/>
    <a:srgbClr val="2C253D"/>
    <a:srgbClr val="F8C255"/>
    <a:srgbClr val="4F81BD"/>
    <a:srgbClr val="E9E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18" autoAdjust="0"/>
    <p:restoredTop sz="94660"/>
  </p:normalViewPr>
  <p:slideViewPr>
    <p:cSldViewPr>
      <p:cViewPr varScale="1">
        <p:scale>
          <a:sx n="114" d="100"/>
          <a:sy n="114" d="100"/>
        </p:scale>
        <p:origin x="624" y="168"/>
      </p:cViewPr>
      <p:guideLst>
        <p:guide orient="horz" pos="2840"/>
        <p:guide pos="2880"/>
        <p:guide pos="204"/>
        <p:guide pos="5556"/>
        <p:guide orient="horz" pos="1117"/>
        <p:guide orient="horz" pos="4002"/>
        <p:guide pos="43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/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/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/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/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/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/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 73"/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7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6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7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3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rgbClr val="4591F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3999" cy="116632"/>
          </a:xfrm>
          <a:prstGeom prst="rect">
            <a:avLst/>
          </a:prstGeom>
          <a:solidFill>
            <a:srgbClr val="459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3528" y="0"/>
            <a:ext cx="720000" cy="115200"/>
          </a:xfrm>
          <a:prstGeom prst="rect">
            <a:avLst/>
          </a:prstGeom>
          <a:solidFill>
            <a:srgbClr val="7D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5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2" r:id="rId1"/>
    <p:sldLayoutId id="214748527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4" r:id="rId1"/>
    <p:sldLayoutId id="2147485275" r:id="rId2"/>
    <p:sldLayoutId id="2147485278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39552" y="3250463"/>
            <a:ext cx="7128792" cy="3175721"/>
            <a:chOff x="1463675" y="1712913"/>
            <a:chExt cx="7128792" cy="3175721"/>
          </a:xfrm>
        </p:grpSpPr>
        <p:sp>
          <p:nvSpPr>
            <p:cNvPr id="10243" name="TextBox 5"/>
            <p:cNvSpPr txBox="1">
              <a:spLocks noChangeArrowheads="1"/>
            </p:cNvSpPr>
            <p:nvPr/>
          </p:nvSpPr>
          <p:spPr bwMode="auto">
            <a:xfrm>
              <a:off x="1463675" y="1712913"/>
              <a:ext cx="503872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3000" b="1" spc="-150" dirty="0">
                  <a:solidFill>
                    <a:srgbClr val="7DD5C9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시스템 프로그래밍 발표</a:t>
              </a:r>
              <a:endParaRPr kumimoji="0" lang="en-US" altLang="ko-KR" sz="3000" b="1" spc="-150" dirty="0">
                <a:solidFill>
                  <a:srgbClr val="7DD5C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244" name="TextBox 5"/>
            <p:cNvSpPr txBox="1">
              <a:spLocks noChangeArrowheads="1"/>
            </p:cNvSpPr>
            <p:nvPr/>
          </p:nvSpPr>
          <p:spPr bwMode="auto">
            <a:xfrm>
              <a:off x="1463675" y="2266950"/>
              <a:ext cx="7128792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6000" spc="-150" dirty="0" err="1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Chattig</a:t>
              </a:r>
              <a:r>
                <a:rPr kumimoji="0" lang="en-US" altLang="ko-KR" sz="6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Program</a:t>
              </a:r>
            </a:p>
          </p:txBody>
        </p:sp>
        <p:sp>
          <p:nvSpPr>
            <p:cNvPr id="10242" name="제목 2"/>
            <p:cNvSpPr txBox="1">
              <a:spLocks/>
            </p:cNvSpPr>
            <p:nvPr/>
          </p:nvSpPr>
          <p:spPr bwMode="auto">
            <a:xfrm>
              <a:off x="1463675" y="3134308"/>
              <a:ext cx="5038725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8</a:t>
              </a:r>
              <a:r>
                <a:rPr lang="ko-KR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조</a:t>
              </a:r>
              <a:endParaRPr lang="en-US" altLang="ko-KR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r>
                <a:rPr lang="ko-KR" altLang="en-US" dirty="0" smtClean="0">
                  <a:solidFill>
                    <a:schemeClr val="bg1"/>
                  </a:solidFill>
                </a:rPr>
                <a:t>팀장 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: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 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2017113815 </a:t>
              </a:r>
              <a:r>
                <a:rPr lang="zh-CN" altLang="ko-KR" dirty="0">
                  <a:solidFill>
                    <a:schemeClr val="bg1"/>
                  </a:solidFill>
                </a:rPr>
                <a:t>목진욱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zh-CN" altLang="ko-KR" dirty="0">
                  <a:solidFill>
                    <a:schemeClr val="bg1"/>
                  </a:solidFill>
                </a:rPr>
                <a:t>팀원</a:t>
              </a:r>
              <a:r>
                <a:rPr lang="en-US" altLang="ko-KR" dirty="0">
                  <a:solidFill>
                    <a:schemeClr val="bg1"/>
                  </a:solidFill>
                </a:rPr>
                <a:t>  : 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2015114262 </a:t>
              </a:r>
              <a:r>
                <a:rPr lang="zh-CN" altLang="ko-KR" dirty="0">
                  <a:solidFill>
                    <a:schemeClr val="bg1"/>
                  </a:solidFill>
                </a:rPr>
                <a:t>임석렬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	2015116871 </a:t>
              </a:r>
              <a:r>
                <a:rPr lang="zh-CN" altLang="ko-KR" dirty="0">
                  <a:solidFill>
                    <a:schemeClr val="bg1"/>
                  </a:solidFill>
                </a:rPr>
                <a:t>곽명진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	2013105100 </a:t>
              </a:r>
              <a:r>
                <a:rPr lang="zh-CN" altLang="ko-KR" dirty="0">
                  <a:solidFill>
                    <a:schemeClr val="bg1"/>
                  </a:solidFill>
                </a:rPr>
                <a:t>최윤석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pPr latinLnBrk="1">
                <a:defRPr/>
              </a:pPr>
              <a:endParaRPr lang="en-US" altLang="ko-KR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245" name="제목 2"/>
            <p:cNvSpPr txBox="1">
              <a:spLocks/>
            </p:cNvSpPr>
            <p:nvPr/>
          </p:nvSpPr>
          <p:spPr bwMode="auto">
            <a:xfrm>
              <a:off x="1463675" y="3734472"/>
              <a:ext cx="3295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defRPr/>
              </a:pPr>
              <a:endPara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3284984"/>
              <a:ext cx="410966" cy="2125538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 rot="13500000" flipH="1">
            <a:off x="7317078" y="3481221"/>
            <a:ext cx="517422" cy="646481"/>
            <a:chOff x="6296025" y="3184526"/>
            <a:chExt cx="2420937" cy="3298825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45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41145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설계과정</a:t>
            </a:r>
            <a:r>
              <a:rPr kumimoji="1" lang="en-US" altLang="ko-KR" dirty="0" smtClean="0"/>
              <a:t>-SERVER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6" y="1041989"/>
            <a:ext cx="7245978" cy="3960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0078" y="5373216"/>
            <a:ext cx="7213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Socket </a:t>
            </a:r>
            <a:r>
              <a:rPr lang="en-US" altLang="ko-KR" dirty="0" err="1">
                <a:solidFill>
                  <a:schemeClr val="bg1"/>
                </a:solidFill>
              </a:rPr>
              <a:t>struct</a:t>
            </a:r>
            <a:r>
              <a:rPr lang="ko-KR" altLang="ko-KR" dirty="0">
                <a:solidFill>
                  <a:schemeClr val="bg1"/>
                </a:solidFill>
              </a:rPr>
              <a:t>를 초기화한 후 </a:t>
            </a:r>
            <a:r>
              <a:rPr lang="en-US" altLang="ko-KR" dirty="0">
                <a:solidFill>
                  <a:schemeClr val="bg1"/>
                </a:solidFill>
              </a:rPr>
              <a:t>listen</a:t>
            </a:r>
            <a:r>
              <a:rPr lang="ko-KR" altLang="ko-KR" dirty="0">
                <a:solidFill>
                  <a:schemeClr val="bg1"/>
                </a:solidFill>
              </a:rPr>
              <a:t>함수로 </a:t>
            </a:r>
            <a:r>
              <a:rPr lang="en-US" altLang="ko-KR" dirty="0">
                <a:solidFill>
                  <a:schemeClr val="bg1"/>
                </a:solidFill>
              </a:rPr>
              <a:t>client</a:t>
            </a:r>
            <a:r>
              <a:rPr lang="ko-KR" altLang="ko-KR" dirty="0">
                <a:solidFill>
                  <a:schemeClr val="bg1"/>
                </a:solidFill>
              </a:rPr>
              <a:t>의 반응을 기다린다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Client</a:t>
            </a:r>
            <a:r>
              <a:rPr lang="ko-KR" altLang="ko-KR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message</a:t>
            </a:r>
            <a:r>
              <a:rPr lang="ko-KR" altLang="ko-KR" dirty="0">
                <a:solidFill>
                  <a:schemeClr val="bg1"/>
                </a:solidFill>
              </a:rPr>
              <a:t>를 전달받으면</a:t>
            </a:r>
            <a:r>
              <a:rPr lang="en-US" altLang="ko-KR" dirty="0">
                <a:solidFill>
                  <a:schemeClr val="bg1"/>
                </a:solidFill>
              </a:rPr>
              <a:t> return</a:t>
            </a:r>
            <a:r>
              <a:rPr lang="ko-KR" altLang="ko-KR" dirty="0">
                <a:solidFill>
                  <a:schemeClr val="bg1"/>
                </a:solidFill>
              </a:rPr>
              <a:t>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설계과정</a:t>
            </a:r>
            <a:r>
              <a:rPr kumimoji="1" lang="en-US" altLang="ko-KR" dirty="0" smtClean="0"/>
              <a:t>-SERVER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6341" y="5733256"/>
            <a:ext cx="908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Client_socket</a:t>
            </a:r>
            <a:r>
              <a:rPr lang="ko-KR" altLang="ko-KR" dirty="0">
                <a:solidFill>
                  <a:schemeClr val="bg1"/>
                </a:solidFill>
              </a:rPr>
              <a:t>에 저장된 각각의</a:t>
            </a:r>
            <a:r>
              <a:rPr lang="en-US" altLang="ko-KR" dirty="0">
                <a:solidFill>
                  <a:schemeClr val="bg1"/>
                </a:solidFill>
              </a:rPr>
              <a:t> client</a:t>
            </a:r>
            <a:r>
              <a:rPr lang="ko-KR" altLang="ko-KR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socket</a:t>
            </a:r>
            <a:r>
              <a:rPr lang="ko-KR" altLang="ko-KR" dirty="0">
                <a:solidFill>
                  <a:schemeClr val="bg1"/>
                </a:solidFill>
              </a:rPr>
              <a:t>으로 </a:t>
            </a:r>
            <a:r>
              <a:rPr lang="en-US" altLang="ko-KR" dirty="0" err="1">
                <a:solidFill>
                  <a:schemeClr val="bg1"/>
                </a:solidFill>
              </a:rPr>
              <a:t>buf</a:t>
            </a:r>
            <a:r>
              <a:rPr lang="ko-KR" altLang="ko-KR" dirty="0">
                <a:solidFill>
                  <a:schemeClr val="bg1"/>
                </a:solidFill>
              </a:rPr>
              <a:t>에 저장된 </a:t>
            </a:r>
            <a:r>
              <a:rPr lang="en-US" altLang="ko-KR" dirty="0">
                <a:solidFill>
                  <a:schemeClr val="bg1"/>
                </a:solidFill>
              </a:rPr>
              <a:t>message</a:t>
            </a:r>
            <a:r>
              <a:rPr lang="ko-KR" altLang="ko-KR" dirty="0">
                <a:solidFill>
                  <a:schemeClr val="bg1"/>
                </a:solidFill>
              </a:rPr>
              <a:t>를 보낸다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1" y="901199"/>
            <a:ext cx="8381503" cy="458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3"/>
          <p:cNvGrpSpPr>
            <a:grpSpLocks/>
          </p:cNvGrpSpPr>
          <p:nvPr/>
        </p:nvGrpSpPr>
        <p:grpSpPr bwMode="auto">
          <a:xfrm>
            <a:off x="577850" y="1747838"/>
            <a:ext cx="5650334" cy="917436"/>
            <a:chOff x="4521993" y="1878013"/>
            <a:chExt cx="5649845" cy="917232"/>
          </a:xfrm>
        </p:grpSpPr>
        <p:sp>
          <p:nvSpPr>
            <p:cNvPr id="10" name="TextBox 19"/>
            <p:cNvSpPr txBox="1">
              <a:spLocks noChangeArrowheads="1"/>
            </p:cNvSpPr>
            <p:nvPr/>
          </p:nvSpPr>
          <p:spPr bwMode="auto">
            <a:xfrm>
              <a:off x="4521993" y="2087516"/>
              <a:ext cx="5649845" cy="707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Chatting</a:t>
              </a:r>
              <a:r>
                <a:rPr kumimoji="0" lang="ko-KR" altLang="en-US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Program</a:t>
              </a:r>
            </a:p>
          </p:txBody>
        </p:sp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4531517" y="1878013"/>
              <a:ext cx="4992305" cy="33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80000"/>
                </a:lnSpc>
                <a:defRPr/>
              </a:pPr>
              <a:endParaRPr kumimoji="0" lang="en-US" altLang="ko-KR" sz="2000" b="1" dirty="0">
                <a:solidFill>
                  <a:srgbClr val="7DD5C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13500000" flipH="1">
            <a:off x="5452566" y="1594574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D7C382-1D42-4897-8779-585170B30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8518" y="3030804"/>
            <a:ext cx="447982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5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시연 동영상</a:t>
            </a:r>
            <a:endParaRPr kumimoji="0" lang="en-US" altLang="ko-KR" sz="5000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99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tting 시연 동영사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71513"/>
            <a:ext cx="9144000" cy="5715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55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3"/>
          <p:cNvGrpSpPr>
            <a:grpSpLocks/>
          </p:cNvGrpSpPr>
          <p:nvPr/>
        </p:nvGrpSpPr>
        <p:grpSpPr bwMode="auto">
          <a:xfrm>
            <a:off x="577850" y="1747838"/>
            <a:ext cx="5650334" cy="917436"/>
            <a:chOff x="4521993" y="1878013"/>
            <a:chExt cx="5649845" cy="917232"/>
          </a:xfrm>
        </p:grpSpPr>
        <p:sp>
          <p:nvSpPr>
            <p:cNvPr id="10" name="TextBox 19"/>
            <p:cNvSpPr txBox="1">
              <a:spLocks noChangeArrowheads="1"/>
            </p:cNvSpPr>
            <p:nvPr/>
          </p:nvSpPr>
          <p:spPr bwMode="auto">
            <a:xfrm>
              <a:off x="4521993" y="2087516"/>
              <a:ext cx="5649845" cy="707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Chatting</a:t>
              </a:r>
              <a:r>
                <a:rPr kumimoji="0" lang="ko-KR" altLang="en-US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Program</a:t>
              </a:r>
            </a:p>
          </p:txBody>
        </p:sp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4531517" y="1878013"/>
              <a:ext cx="4992305" cy="33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80000"/>
                </a:lnSpc>
                <a:defRPr/>
              </a:pPr>
              <a:endParaRPr kumimoji="0" lang="en-US" altLang="ko-KR" sz="2000" b="1" dirty="0">
                <a:solidFill>
                  <a:srgbClr val="7DD5C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13500000" flipH="1">
            <a:off x="5452566" y="1594574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F4AC1E6-3D9B-4E95-A372-419CFC509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8518" y="3030804"/>
            <a:ext cx="447982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5000" spc="-300" dirty="0" err="1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느낀점</a:t>
            </a:r>
            <a:endParaRPr kumimoji="0" lang="en-US" altLang="ko-KR" sz="5000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96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dirty="0" err="1"/>
              <a:t>D'breed</a:t>
            </a:r>
            <a:r>
              <a:rPr lang="en-US" altLang="ko-KR" dirty="0"/>
              <a:t> Template</a:t>
            </a:r>
            <a:endParaRPr lang="ko-KR" altLang="ko-KR" dirty="0"/>
          </a:p>
        </p:txBody>
      </p: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1238250" y="836712"/>
            <a:ext cx="66675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4500" b="1" spc="-15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4500" b="1" spc="-15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느낀점</a:t>
            </a:r>
            <a:endParaRPr kumimoji="0" lang="en-US" altLang="ko-KR" sz="4500" b="1" spc="-15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" name="제목 2"/>
          <p:cNvSpPr txBox="1">
            <a:spLocks/>
          </p:cNvSpPr>
          <p:nvPr/>
        </p:nvSpPr>
        <p:spPr bwMode="auto">
          <a:xfrm>
            <a:off x="954087" y="1720840"/>
            <a:ext cx="6951663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latinLnBrk="1">
              <a:defRPr/>
            </a:pPr>
            <a:r>
              <a:rPr lang="zh-CN" altLang="ko-KR" sz="2400" dirty="0">
                <a:solidFill>
                  <a:schemeClr val="bg2"/>
                </a:solidFill>
              </a:rPr>
              <a:t>수업시간때 배운 내용을 하는 것이라 자부했지만</a:t>
            </a:r>
            <a:r>
              <a:rPr lang="en-US" altLang="ko-KR" sz="2400" dirty="0">
                <a:solidFill>
                  <a:schemeClr val="bg2"/>
                </a:solidFill>
              </a:rPr>
              <a:t>, </a:t>
            </a:r>
            <a:r>
              <a:rPr lang="zh-CN" altLang="ko-KR" sz="2400" dirty="0">
                <a:solidFill>
                  <a:schemeClr val="bg2"/>
                </a:solidFill>
              </a:rPr>
              <a:t>실제로 처음부터 프로그래밍을 하는 것은 생각했던 것 보다 더 많이 요구하였다</a:t>
            </a:r>
            <a:r>
              <a:rPr lang="en-US" altLang="ko-KR" sz="2400" dirty="0">
                <a:solidFill>
                  <a:schemeClr val="bg2"/>
                </a:solidFill>
              </a:rPr>
              <a:t>. </a:t>
            </a:r>
            <a:r>
              <a:rPr lang="zh-CN" altLang="ko-KR" sz="2400" dirty="0">
                <a:solidFill>
                  <a:schemeClr val="bg2"/>
                </a:solidFill>
              </a:rPr>
              <a:t>책을 보기도</a:t>
            </a:r>
            <a:r>
              <a:rPr lang="en-US" altLang="ko-KR" sz="2400" dirty="0">
                <a:solidFill>
                  <a:schemeClr val="bg2"/>
                </a:solidFill>
              </a:rPr>
              <a:t>, </a:t>
            </a:r>
            <a:r>
              <a:rPr lang="zh-CN" altLang="ko-KR" sz="2400" dirty="0">
                <a:solidFill>
                  <a:schemeClr val="bg2"/>
                </a:solidFill>
              </a:rPr>
              <a:t>다른 프로그램을 참고하기도 했었다</a:t>
            </a:r>
            <a:r>
              <a:rPr lang="en-US" altLang="ko-KR" sz="2400" dirty="0">
                <a:solidFill>
                  <a:schemeClr val="bg2"/>
                </a:solidFill>
              </a:rPr>
              <a:t>. </a:t>
            </a:r>
          </a:p>
          <a:p>
            <a:pPr latinLnBrk="1">
              <a:buFontTx/>
              <a:buChar char="•"/>
              <a:defRPr/>
            </a:pPr>
            <a:endParaRPr lang="en-US" altLang="ko-KR" sz="2400" dirty="0">
              <a:solidFill>
                <a:schemeClr val="bg2"/>
              </a:solidFill>
            </a:endParaRPr>
          </a:p>
          <a:p>
            <a:pPr marL="0" indent="0" latinLnBrk="1">
              <a:defRPr/>
            </a:pPr>
            <a:r>
              <a:rPr lang="zh-CN" altLang="ko-KR" sz="2400" dirty="0">
                <a:solidFill>
                  <a:schemeClr val="bg2"/>
                </a:solidFill>
              </a:rPr>
              <a:t>이번 채팅프로그램의 구현은 </a:t>
            </a:r>
            <a:r>
              <a:rPr lang="ko-KR" altLang="en-US" sz="2400" dirty="0" smtClean="0">
                <a:solidFill>
                  <a:schemeClr val="bg2"/>
                </a:solidFill>
              </a:rPr>
              <a:t>설계한 것에 비해 </a:t>
            </a:r>
            <a:r>
              <a:rPr lang="zh-CN" altLang="ko-KR" sz="2400" dirty="0" smtClean="0">
                <a:solidFill>
                  <a:schemeClr val="bg2"/>
                </a:solidFill>
              </a:rPr>
              <a:t>가</a:t>
            </a:r>
            <a:r>
              <a:rPr lang="zh-CN" altLang="ko-KR" sz="2400" dirty="0">
                <a:solidFill>
                  <a:schemeClr val="bg2"/>
                </a:solidFill>
              </a:rPr>
              <a:t>장 기본적인 기능만 담고 있어서 많이 아쉬웠다</a:t>
            </a:r>
            <a:r>
              <a:rPr lang="en-US" altLang="ko-KR" sz="2400" dirty="0">
                <a:solidFill>
                  <a:schemeClr val="bg2"/>
                </a:solidFill>
              </a:rPr>
              <a:t>. GIT</a:t>
            </a:r>
            <a:r>
              <a:rPr lang="ko-KR" altLang="en-US" sz="2400" dirty="0">
                <a:solidFill>
                  <a:schemeClr val="bg2"/>
                </a:solidFill>
              </a:rPr>
              <a:t>을 사용하는데도 서툴렀다</a:t>
            </a:r>
            <a:r>
              <a:rPr lang="en-US" altLang="ko-KR" sz="2400" dirty="0">
                <a:solidFill>
                  <a:schemeClr val="bg2"/>
                </a:solidFill>
              </a:rPr>
              <a:t>. </a:t>
            </a:r>
            <a:r>
              <a:rPr lang="zh-CN" altLang="ko-KR" sz="2400" dirty="0">
                <a:solidFill>
                  <a:schemeClr val="bg2"/>
                </a:solidFill>
              </a:rPr>
              <a:t>만약 다음에 기회가 된다면 여러가지 기능도 가지고 있는 채팅 프로그램을 만들어 보고 싶</a:t>
            </a:r>
            <a:r>
              <a:rPr lang="zh-CN" altLang="ko-KR" sz="2400" dirty="0" smtClean="0">
                <a:solidFill>
                  <a:schemeClr val="bg2"/>
                </a:solidFill>
              </a:rPr>
              <a:t>다</a:t>
            </a:r>
            <a:endParaRPr lang="en-US" altLang="zh-CN" sz="2400" dirty="0" smtClean="0">
              <a:solidFill>
                <a:schemeClr val="bg2"/>
              </a:solidFill>
            </a:endParaRPr>
          </a:p>
          <a:p>
            <a:pPr marL="0" indent="0" latinLnBrk="1">
              <a:defRPr/>
            </a:pPr>
            <a:endParaRPr lang="en-US" altLang="zh-CN" sz="2400" dirty="0">
              <a:solidFill>
                <a:schemeClr val="bg2"/>
              </a:solidFill>
            </a:endParaRPr>
          </a:p>
          <a:p>
            <a:pPr marL="0" indent="0" latinLnBrk="1">
              <a:defRPr/>
            </a:pPr>
            <a:endParaRPr lang="en-US" altLang="zh-CN" sz="2400" dirty="0">
              <a:solidFill>
                <a:schemeClr val="bg2"/>
              </a:solidFill>
            </a:endParaRPr>
          </a:p>
          <a:p>
            <a:pPr marL="0" indent="0" latinLnBrk="1">
              <a:defRPr/>
            </a:pPr>
            <a:endParaRPr lang="en-US" altLang="ko-KR" sz="2400" dirty="0">
              <a:solidFill>
                <a:schemeClr val="bg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74939" y="3691943"/>
            <a:ext cx="6216650" cy="1741081"/>
            <a:chOff x="1463675" y="2266950"/>
            <a:chExt cx="6216650" cy="1741081"/>
          </a:xfrm>
        </p:grpSpPr>
        <p:sp>
          <p:nvSpPr>
            <p:cNvPr id="9" name="TextBox 5"/>
            <p:cNvSpPr txBox="1">
              <a:spLocks noChangeArrowheads="1"/>
            </p:cNvSpPr>
            <p:nvPr/>
          </p:nvSpPr>
          <p:spPr bwMode="auto">
            <a:xfrm>
              <a:off x="1463675" y="2266950"/>
              <a:ext cx="62166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6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감사합니다</a:t>
              </a:r>
              <a:endParaRPr kumimoji="0" lang="en-US" altLang="ko-KR" sz="6000" spc="-150" dirty="0">
                <a:solidFill>
                  <a:srgbClr val="4591F2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제목 2"/>
            <p:cNvSpPr txBox="1">
              <a:spLocks/>
            </p:cNvSpPr>
            <p:nvPr/>
          </p:nvSpPr>
          <p:spPr bwMode="auto">
            <a:xfrm>
              <a:off x="1463675" y="3386139"/>
              <a:ext cx="50387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defRPr/>
              </a:pPr>
              <a:endParaRPr lang="en-US" altLang="ko-KR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제목 2"/>
            <p:cNvSpPr txBox="1">
              <a:spLocks/>
            </p:cNvSpPr>
            <p:nvPr/>
          </p:nvSpPr>
          <p:spPr bwMode="auto">
            <a:xfrm>
              <a:off x="1463675" y="3731032"/>
              <a:ext cx="3295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defRPr/>
              </a:pPr>
              <a:endPara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3876674"/>
              <a:ext cx="410966" cy="1533847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rot="13500000" flipH="1">
            <a:off x="4334782" y="3239121"/>
            <a:ext cx="474438" cy="646481"/>
            <a:chOff x="6296025" y="3184526"/>
            <a:chExt cx="2420937" cy="3298825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2"/>
          <p:cNvGrpSpPr>
            <a:grpSpLocks/>
          </p:cNvGrpSpPr>
          <p:nvPr/>
        </p:nvGrpSpPr>
        <p:grpSpPr bwMode="auto">
          <a:xfrm>
            <a:off x="577850" y="3128963"/>
            <a:ext cx="4294188" cy="2047873"/>
            <a:chOff x="4440238" y="3144838"/>
            <a:chExt cx="4294187" cy="2047873"/>
          </a:xfrm>
        </p:grpSpPr>
        <p:grpSp>
          <p:nvGrpSpPr>
            <p:cNvPr id="13319" name="그룹 1"/>
            <p:cNvGrpSpPr>
              <a:grpSpLocks/>
            </p:cNvGrpSpPr>
            <p:nvPr/>
          </p:nvGrpSpPr>
          <p:grpSpPr bwMode="auto">
            <a:xfrm>
              <a:off x="4440238" y="3144838"/>
              <a:ext cx="4294187" cy="400050"/>
              <a:chOff x="5240111" y="2091647"/>
              <a:chExt cx="4294188" cy="400234"/>
            </a:xfrm>
          </p:grpSpPr>
          <p:sp>
            <p:nvSpPr>
              <p:cNvPr id="12312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2091647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dirty="0">
                    <a:solidFill>
                      <a:srgbClr val="7DD5C9"/>
                    </a:solidFill>
                    <a:latin typeface="Arial Black" panose="020B0A040201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01.</a:t>
                </a:r>
                <a:endParaRPr lang="ko-KR" altLang="ko-KR" sz="2000" dirty="0">
                  <a:solidFill>
                    <a:srgbClr val="7DD5C9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3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2091647"/>
                <a:ext cx="3757613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프로젝트 동기</a:t>
                </a:r>
                <a:endParaRPr kumimoji="0" lang="ko-KR" altLang="ko-KR" sz="2000" dirty="0"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0" name="그룹 2"/>
            <p:cNvGrpSpPr>
              <a:grpSpLocks/>
            </p:cNvGrpSpPr>
            <p:nvPr/>
          </p:nvGrpSpPr>
          <p:grpSpPr bwMode="auto">
            <a:xfrm>
              <a:off x="4440238" y="3556001"/>
              <a:ext cx="4291012" cy="401638"/>
              <a:chOff x="5243286" y="2568005"/>
              <a:chExt cx="4291013" cy="401822"/>
            </a:xfrm>
          </p:grpSpPr>
          <p:sp>
            <p:nvSpPr>
              <p:cNvPr id="12310" name="Text Box 5"/>
              <p:cNvSpPr txBox="1">
                <a:spLocks noChangeArrowheads="1"/>
              </p:cNvSpPr>
              <p:nvPr/>
            </p:nvSpPr>
            <p:spPr bwMode="auto">
              <a:xfrm>
                <a:off x="5243286" y="2569594"/>
                <a:ext cx="647700" cy="400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>
                    <a:solidFill>
                      <a:srgbClr val="7DD5C9"/>
                    </a:solidFill>
                    <a:latin typeface="Arial Black" panose="020B0A040201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02.</a:t>
                </a:r>
                <a:endParaRPr lang="ko-KR" altLang="ko-KR" sz="2000">
                  <a:solidFill>
                    <a:srgbClr val="7DD5C9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1" name="Text Box 5"/>
              <p:cNvSpPr txBox="1">
                <a:spLocks noChangeArrowheads="1"/>
              </p:cNvSpPr>
              <p:nvPr/>
            </p:nvSpPr>
            <p:spPr bwMode="auto">
              <a:xfrm>
                <a:off x="5781449" y="2568005"/>
                <a:ext cx="3752850" cy="400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설계 과정</a:t>
                </a:r>
                <a:endParaRPr kumimoji="0" lang="ko-KR" altLang="ko-KR" sz="2000" dirty="0"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1" name="그룹 3"/>
            <p:cNvGrpSpPr>
              <a:grpSpLocks/>
            </p:cNvGrpSpPr>
            <p:nvPr/>
          </p:nvGrpSpPr>
          <p:grpSpPr bwMode="auto">
            <a:xfrm>
              <a:off x="4440238" y="3968749"/>
              <a:ext cx="4294187" cy="400050"/>
              <a:chOff x="5240111" y="3045440"/>
              <a:chExt cx="4294188" cy="400234"/>
            </a:xfrm>
          </p:grpSpPr>
          <p:sp>
            <p:nvSpPr>
              <p:cNvPr id="12308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3045440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>
                    <a:solidFill>
                      <a:srgbClr val="7DD5C9"/>
                    </a:solidFill>
                    <a:latin typeface="Arial Black" panose="020B0A040201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03.</a:t>
                </a:r>
                <a:endParaRPr lang="ko-KR" altLang="ko-KR" sz="2000">
                  <a:solidFill>
                    <a:srgbClr val="7DD5C9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9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3045440"/>
                <a:ext cx="3757613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코드 설명</a:t>
                </a:r>
                <a:endParaRPr kumimoji="0" lang="ko-KR" altLang="ko-KR" sz="2000" dirty="0"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2" name="그룹 4"/>
            <p:cNvGrpSpPr>
              <a:grpSpLocks/>
            </p:cNvGrpSpPr>
            <p:nvPr/>
          </p:nvGrpSpPr>
          <p:grpSpPr bwMode="auto">
            <a:xfrm>
              <a:off x="4440238" y="4381496"/>
              <a:ext cx="4291012" cy="400050"/>
              <a:chOff x="5241699" y="3523726"/>
              <a:chExt cx="4291013" cy="400234"/>
            </a:xfrm>
          </p:grpSpPr>
          <p:sp>
            <p:nvSpPr>
              <p:cNvPr id="12306" name="Text Box 5"/>
              <p:cNvSpPr txBox="1">
                <a:spLocks noChangeArrowheads="1"/>
              </p:cNvSpPr>
              <p:nvPr/>
            </p:nvSpPr>
            <p:spPr bwMode="auto">
              <a:xfrm>
                <a:off x="5241699" y="3523726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>
                    <a:solidFill>
                      <a:srgbClr val="7DD5C9"/>
                    </a:solidFill>
                    <a:latin typeface="Arial Black" panose="020B0A040201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04.</a:t>
                </a:r>
                <a:endParaRPr lang="ko-KR" altLang="ko-KR" sz="2000">
                  <a:solidFill>
                    <a:srgbClr val="7DD5C9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7" name="Text Box 5"/>
              <p:cNvSpPr txBox="1">
                <a:spLocks noChangeArrowheads="1"/>
              </p:cNvSpPr>
              <p:nvPr/>
            </p:nvSpPr>
            <p:spPr bwMode="auto">
              <a:xfrm>
                <a:off x="5779862" y="3523726"/>
                <a:ext cx="375285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시연 동영상</a:t>
                </a:r>
                <a:endParaRPr kumimoji="0" lang="ko-KR" altLang="ko-KR" sz="2000" dirty="0"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3" name="그룹 5"/>
            <p:cNvGrpSpPr>
              <a:grpSpLocks/>
            </p:cNvGrpSpPr>
            <p:nvPr/>
          </p:nvGrpSpPr>
          <p:grpSpPr bwMode="auto">
            <a:xfrm>
              <a:off x="4440238" y="4792661"/>
              <a:ext cx="4294187" cy="400050"/>
              <a:chOff x="5241699" y="3999575"/>
              <a:chExt cx="4294188" cy="400234"/>
            </a:xfrm>
          </p:grpSpPr>
          <p:sp>
            <p:nvSpPr>
              <p:cNvPr id="12304" name="Text Box 5"/>
              <p:cNvSpPr txBox="1">
                <a:spLocks noChangeArrowheads="1"/>
              </p:cNvSpPr>
              <p:nvPr/>
            </p:nvSpPr>
            <p:spPr bwMode="auto">
              <a:xfrm>
                <a:off x="5241699" y="3999575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>
                    <a:solidFill>
                      <a:srgbClr val="7DD5C9"/>
                    </a:solidFill>
                    <a:latin typeface="Arial Black" panose="020B0A040201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05.</a:t>
                </a:r>
                <a:endParaRPr lang="ko-KR" altLang="ko-KR" sz="2000">
                  <a:solidFill>
                    <a:srgbClr val="7DD5C9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5" name="Text Box 5"/>
              <p:cNvSpPr txBox="1">
                <a:spLocks noChangeArrowheads="1"/>
              </p:cNvSpPr>
              <p:nvPr/>
            </p:nvSpPr>
            <p:spPr bwMode="auto">
              <a:xfrm>
                <a:off x="5778274" y="3999575"/>
                <a:ext cx="3757613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느낀점</a:t>
                </a:r>
                <a:endParaRPr kumimoji="0" lang="ko-KR" altLang="ko-KR" sz="2000" dirty="0"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315" name="그룹 3"/>
          <p:cNvGrpSpPr>
            <a:grpSpLocks/>
          </p:cNvGrpSpPr>
          <p:nvPr/>
        </p:nvGrpSpPr>
        <p:grpSpPr bwMode="auto">
          <a:xfrm>
            <a:off x="577850" y="1746779"/>
            <a:ext cx="3706813" cy="918494"/>
            <a:chOff x="4521993" y="1876955"/>
            <a:chExt cx="3706492" cy="918290"/>
          </a:xfrm>
        </p:grpSpPr>
        <p:sp>
          <p:nvSpPr>
            <p:cNvPr id="10243" name="TextBox 19"/>
            <p:cNvSpPr txBox="1">
              <a:spLocks noChangeArrowheads="1"/>
            </p:cNvSpPr>
            <p:nvPr/>
          </p:nvSpPr>
          <p:spPr bwMode="auto">
            <a:xfrm>
              <a:off x="4521993" y="2087516"/>
              <a:ext cx="3706492" cy="707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목차</a:t>
              </a:r>
              <a:endParaRPr kumimoji="0" lang="en-US" altLang="ko-KR" sz="4000" spc="-150" dirty="0">
                <a:solidFill>
                  <a:srgbClr val="4591F2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295" name="TextBox 5"/>
            <p:cNvSpPr txBox="1">
              <a:spLocks noChangeArrowheads="1"/>
            </p:cNvSpPr>
            <p:nvPr/>
          </p:nvSpPr>
          <p:spPr bwMode="auto">
            <a:xfrm>
              <a:off x="4660621" y="1876955"/>
              <a:ext cx="3429235" cy="276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80000"/>
                </a:lnSpc>
                <a:defRPr/>
              </a:pPr>
              <a:r>
                <a:rPr kumimoji="0" lang="en-US" altLang="ko-KR" sz="1500" b="1" dirty="0">
                  <a:solidFill>
                    <a:srgbClr val="7DD5C9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Chatting 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29" name="직사각형 28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13500000" flipH="1">
            <a:off x="1828309" y="1530514"/>
            <a:ext cx="474438" cy="646481"/>
            <a:chOff x="6296025" y="3184526"/>
            <a:chExt cx="2420937" cy="329882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3"/>
          <p:cNvGrpSpPr>
            <a:grpSpLocks/>
          </p:cNvGrpSpPr>
          <p:nvPr/>
        </p:nvGrpSpPr>
        <p:grpSpPr bwMode="auto">
          <a:xfrm>
            <a:off x="577850" y="1747838"/>
            <a:ext cx="5650334" cy="917436"/>
            <a:chOff x="4521993" y="1878013"/>
            <a:chExt cx="5649845" cy="917232"/>
          </a:xfrm>
        </p:grpSpPr>
        <p:sp>
          <p:nvSpPr>
            <p:cNvPr id="10" name="TextBox 19"/>
            <p:cNvSpPr txBox="1">
              <a:spLocks noChangeArrowheads="1"/>
            </p:cNvSpPr>
            <p:nvPr/>
          </p:nvSpPr>
          <p:spPr bwMode="auto">
            <a:xfrm>
              <a:off x="4521993" y="2087516"/>
              <a:ext cx="5649845" cy="707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Chatting</a:t>
              </a:r>
              <a:r>
                <a:rPr kumimoji="0" lang="ko-KR" altLang="en-US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Program</a:t>
              </a:r>
            </a:p>
          </p:txBody>
        </p:sp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4531517" y="1878013"/>
              <a:ext cx="4992305" cy="33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80000"/>
                </a:lnSpc>
                <a:defRPr/>
              </a:pPr>
              <a:endParaRPr kumimoji="0" lang="en-US" altLang="ko-KR" sz="2000" b="1" dirty="0">
                <a:solidFill>
                  <a:srgbClr val="7DD5C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13500000" flipH="1">
            <a:off x="5452566" y="1594574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D7C382-1D42-4897-8779-585170B30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3153807"/>
            <a:ext cx="4637254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5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프로젝트 동기</a:t>
            </a:r>
            <a:endParaRPr kumimoji="0" lang="en-US" altLang="ko-KR" sz="5000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45492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/>
              <a:t>프로젝트 동기</a:t>
            </a:r>
            <a:endParaRPr lang="ko-KR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57764"/>
            <a:ext cx="34671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6176" y="2670266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</a:rPr>
              <a:t>Chatting program</a:t>
            </a:r>
            <a:endParaRPr kumimoji="1"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4530255" y="3074732"/>
            <a:ext cx="1512168" cy="576064"/>
          </a:xfrm>
          <a:prstGeom prst="rightArrow">
            <a:avLst/>
          </a:prstGeom>
          <a:solidFill>
            <a:srgbClr val="459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68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02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3"/>
          <p:cNvGrpSpPr>
            <a:grpSpLocks/>
          </p:cNvGrpSpPr>
          <p:nvPr/>
        </p:nvGrpSpPr>
        <p:grpSpPr bwMode="auto">
          <a:xfrm>
            <a:off x="577850" y="1747838"/>
            <a:ext cx="5650334" cy="917436"/>
            <a:chOff x="4521993" y="1878013"/>
            <a:chExt cx="5649845" cy="917232"/>
          </a:xfrm>
        </p:grpSpPr>
        <p:sp>
          <p:nvSpPr>
            <p:cNvPr id="10" name="TextBox 19"/>
            <p:cNvSpPr txBox="1">
              <a:spLocks noChangeArrowheads="1"/>
            </p:cNvSpPr>
            <p:nvPr/>
          </p:nvSpPr>
          <p:spPr bwMode="auto">
            <a:xfrm>
              <a:off x="4521993" y="2087516"/>
              <a:ext cx="5649845" cy="707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Chatting</a:t>
              </a:r>
              <a:r>
                <a:rPr kumimoji="0" lang="ko-KR" altLang="en-US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Program</a:t>
              </a:r>
            </a:p>
          </p:txBody>
        </p:sp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4531517" y="1878013"/>
              <a:ext cx="4992305" cy="33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80000"/>
                </a:lnSpc>
                <a:defRPr/>
              </a:pPr>
              <a:endParaRPr kumimoji="0" lang="en-US" altLang="ko-KR" sz="2000" b="1" dirty="0">
                <a:solidFill>
                  <a:srgbClr val="7DD5C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13500000" flipH="1">
            <a:off x="5452566" y="1594574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D7C382-1D42-4897-8779-585170B30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8518" y="3030804"/>
            <a:ext cx="5409827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5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설계 과정</a:t>
            </a:r>
            <a:endParaRPr kumimoji="0" lang="en-US" altLang="ko-KR" sz="5000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218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설계과정</a:t>
            </a:r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2945" y="1556792"/>
            <a:ext cx="84249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ko-KR" dirty="0">
                <a:solidFill>
                  <a:schemeClr val="bg1"/>
                </a:solidFill>
              </a:rPr>
              <a:t>채팅프로그램의 개요는 다음과 같다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 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-Server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ko-KR" dirty="0">
                <a:solidFill>
                  <a:schemeClr val="bg1"/>
                </a:solidFill>
              </a:rPr>
              <a:t>서버를 구성하여 클라이언트들의 통신을 가능하게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Server</a:t>
            </a:r>
            <a:r>
              <a:rPr lang="zh-CN" altLang="ko-KR" dirty="0">
                <a:solidFill>
                  <a:schemeClr val="bg1"/>
                </a:solidFill>
              </a:rPr>
              <a:t>는 클라이언트들을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tcp</a:t>
            </a:r>
            <a:r>
              <a:rPr lang="zh-CN" altLang="ko-KR" dirty="0">
                <a:solidFill>
                  <a:schemeClr val="bg1"/>
                </a:solidFill>
              </a:rPr>
              <a:t>통신으로 연결하여 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Server</a:t>
            </a:r>
            <a:r>
              <a:rPr lang="zh-CN" altLang="ko-KR" dirty="0">
                <a:solidFill>
                  <a:schemeClr val="bg1"/>
                </a:solidFill>
              </a:rPr>
              <a:t>는 데이터의 흐름을 연결해 주는 역할을 한다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ko-KR" dirty="0">
                <a:solidFill>
                  <a:schemeClr val="bg1"/>
                </a:solidFill>
              </a:rPr>
              <a:t>서버에서 명령어를 통해 프로그램을 통제하게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서버에서 클라이언트의 </a:t>
            </a:r>
            <a:r>
              <a:rPr lang="en-US" altLang="ko-KR" dirty="0">
                <a:solidFill>
                  <a:schemeClr val="bg1"/>
                </a:solidFill>
              </a:rPr>
              <a:t>admin</a:t>
            </a:r>
            <a:r>
              <a:rPr lang="ko-KR" altLang="ko-KR" dirty="0">
                <a:solidFill>
                  <a:schemeClr val="bg1"/>
                </a:solidFill>
              </a:rPr>
              <a:t>권한을 통제한다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서버에서 프로그램의 </a:t>
            </a:r>
            <a:r>
              <a:rPr lang="en-US" altLang="ko-KR" dirty="0">
                <a:solidFill>
                  <a:schemeClr val="bg1"/>
                </a:solidFill>
              </a:rPr>
              <a:t>user </a:t>
            </a:r>
            <a:r>
              <a:rPr lang="en-US" altLang="ko-KR" dirty="0" err="1">
                <a:solidFill>
                  <a:schemeClr val="bg1"/>
                </a:solidFill>
              </a:rPr>
              <a:t>ip</a:t>
            </a:r>
            <a:r>
              <a:rPr lang="ko-KR" altLang="ko-KR" dirty="0">
                <a:solidFill>
                  <a:schemeClr val="bg1"/>
                </a:solidFill>
              </a:rPr>
              <a:t>를 기록하고 관리한다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Client</a:t>
            </a:r>
            <a:r>
              <a:rPr lang="ko-KR" altLang="en-US" dirty="0" smtClean="0">
                <a:solidFill>
                  <a:schemeClr val="bg1"/>
                </a:solidFill>
              </a:rPr>
              <a:t>의 </a:t>
            </a:r>
            <a:r>
              <a:rPr lang="en-US" altLang="ko-KR" dirty="0" smtClean="0">
                <a:solidFill>
                  <a:schemeClr val="bg1"/>
                </a:solidFill>
              </a:rPr>
              <a:t>id</a:t>
            </a:r>
            <a:r>
              <a:rPr lang="ko-KR" altLang="en-US" dirty="0" smtClean="0">
                <a:solidFill>
                  <a:schemeClr val="bg1"/>
                </a:solidFill>
              </a:rPr>
              <a:t>를 변경할 수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 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en-US" altLang="ko-KR" dirty="0" smtClean="0">
                <a:solidFill>
                  <a:schemeClr val="bg1"/>
                </a:solidFill>
              </a:rPr>
              <a:t>Client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Client</a:t>
            </a:r>
            <a:r>
              <a:rPr lang="ko-KR" altLang="en-US" dirty="0" smtClean="0">
                <a:solidFill>
                  <a:schemeClr val="bg1"/>
                </a:solidFill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</a:rPr>
              <a:t>student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en-US" altLang="ko-KR" dirty="0" smtClean="0">
                <a:solidFill>
                  <a:schemeClr val="bg1"/>
                </a:solidFill>
              </a:rPr>
              <a:t>professor</a:t>
            </a:r>
            <a:r>
              <a:rPr lang="ko-KR" altLang="en-US" dirty="0" smtClean="0">
                <a:solidFill>
                  <a:schemeClr val="bg1"/>
                </a:solidFill>
              </a:rPr>
              <a:t>로 나뉜다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-student</a:t>
            </a:r>
            <a:r>
              <a:rPr lang="ko-KR" altLang="en-US" dirty="0" smtClean="0">
                <a:solidFill>
                  <a:schemeClr val="bg1"/>
                </a:solidFill>
              </a:rPr>
              <a:t>는 채팅을 통해 질문을 할 수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-professor</a:t>
            </a:r>
            <a:r>
              <a:rPr lang="ko-KR" altLang="en-US" dirty="0" smtClean="0">
                <a:solidFill>
                  <a:schemeClr val="bg1"/>
                </a:solidFill>
              </a:rPr>
              <a:t>는 채팅방을 멈추고 답변을 할 수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Client</a:t>
            </a:r>
            <a:r>
              <a:rPr lang="zh-CN" altLang="ko-KR" dirty="0">
                <a:solidFill>
                  <a:schemeClr val="bg1"/>
                </a:solidFill>
              </a:rPr>
              <a:t>는 </a:t>
            </a:r>
            <a:r>
              <a:rPr lang="en-US" altLang="ko-KR" dirty="0">
                <a:solidFill>
                  <a:schemeClr val="bg1"/>
                </a:solidFill>
              </a:rPr>
              <a:t>Server</a:t>
            </a:r>
            <a:r>
              <a:rPr lang="zh-CN" altLang="ko-KR" dirty="0">
                <a:solidFill>
                  <a:schemeClr val="bg1"/>
                </a:solidFill>
              </a:rPr>
              <a:t>에 연결을 요청하고 통신을 요청한다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zh-CN" altLang="ko-KR" dirty="0">
                <a:solidFill>
                  <a:schemeClr val="bg1"/>
                </a:solidFill>
              </a:rPr>
              <a:t>연결된 </a:t>
            </a:r>
            <a:r>
              <a:rPr lang="en-US" altLang="ko-KR" dirty="0">
                <a:solidFill>
                  <a:schemeClr val="bg1"/>
                </a:solidFill>
              </a:rPr>
              <a:t>Client</a:t>
            </a:r>
            <a:r>
              <a:rPr lang="zh-CN" altLang="ko-KR" dirty="0">
                <a:solidFill>
                  <a:schemeClr val="bg1"/>
                </a:solidFill>
              </a:rPr>
              <a:t>들은 </a:t>
            </a:r>
            <a:r>
              <a:rPr lang="en-US" altLang="ko-KR" dirty="0">
                <a:solidFill>
                  <a:schemeClr val="bg1"/>
                </a:solidFill>
              </a:rPr>
              <a:t>Server</a:t>
            </a:r>
            <a:r>
              <a:rPr lang="zh-CN" altLang="ko-KR" dirty="0">
                <a:solidFill>
                  <a:schemeClr val="bg1"/>
                </a:solidFill>
              </a:rPr>
              <a:t>를 통해 데이터를 주고 받는다</a:t>
            </a:r>
            <a:r>
              <a:rPr lang="ko-KR" altLang="ko-KR" dirty="0">
                <a:solidFill>
                  <a:schemeClr val="bg1"/>
                </a:solidFill>
              </a:rPr>
              <a:t> 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5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3"/>
          <p:cNvGrpSpPr>
            <a:grpSpLocks/>
          </p:cNvGrpSpPr>
          <p:nvPr/>
        </p:nvGrpSpPr>
        <p:grpSpPr bwMode="auto">
          <a:xfrm>
            <a:off x="577850" y="1747838"/>
            <a:ext cx="5650334" cy="917436"/>
            <a:chOff x="4521993" y="1878013"/>
            <a:chExt cx="5649845" cy="917232"/>
          </a:xfrm>
        </p:grpSpPr>
        <p:sp>
          <p:nvSpPr>
            <p:cNvPr id="10" name="TextBox 19"/>
            <p:cNvSpPr txBox="1">
              <a:spLocks noChangeArrowheads="1"/>
            </p:cNvSpPr>
            <p:nvPr/>
          </p:nvSpPr>
          <p:spPr bwMode="auto">
            <a:xfrm>
              <a:off x="4521993" y="2087516"/>
              <a:ext cx="5649845" cy="707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Chatting</a:t>
              </a:r>
              <a:r>
                <a:rPr kumimoji="0" lang="ko-KR" altLang="en-US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4000" spc="-150" dirty="0">
                  <a:solidFill>
                    <a:srgbClr val="4591F2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Program</a:t>
              </a:r>
            </a:p>
          </p:txBody>
        </p:sp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4531517" y="1878013"/>
              <a:ext cx="4992305" cy="33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80000"/>
                </a:lnSpc>
                <a:defRPr/>
              </a:pPr>
              <a:endParaRPr kumimoji="0" lang="en-US" altLang="ko-KR" sz="2000" b="1" dirty="0">
                <a:solidFill>
                  <a:srgbClr val="7DD5C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13500000" flipH="1">
            <a:off x="5452566" y="1594574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D7C382-1D42-4897-8779-585170B30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830" y="3077174"/>
            <a:ext cx="4430326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54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코드 설명</a:t>
            </a:r>
            <a:endParaRPr kumimoji="0" lang="ko-KR" altLang="ko-KR" sz="54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5000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1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설계과정</a:t>
            </a:r>
            <a:r>
              <a:rPr kumimoji="1" lang="en-US" altLang="ko-KR" dirty="0" smtClean="0"/>
              <a:t>-CLIENT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6984776" cy="4410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5420355"/>
            <a:ext cx="902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en-US" altLang="ko-KR" dirty="0">
                <a:solidFill>
                  <a:schemeClr val="bg1"/>
                </a:solidFill>
              </a:rPr>
              <a:t> s</a:t>
            </a:r>
            <a:r>
              <a:rPr lang="ko-KR" altLang="ko-KR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SOCK_STREAM</a:t>
            </a:r>
            <a:r>
              <a:rPr lang="ko-KR" altLang="ko-KR" dirty="0">
                <a:solidFill>
                  <a:schemeClr val="bg1"/>
                </a:solidFill>
              </a:rPr>
              <a:t>을 이용해서</a:t>
            </a:r>
            <a:r>
              <a:rPr lang="en-US" altLang="ko-KR" dirty="0">
                <a:solidFill>
                  <a:schemeClr val="bg1"/>
                </a:solidFill>
              </a:rPr>
              <a:t>socket</a:t>
            </a:r>
            <a:r>
              <a:rPr lang="ko-KR" altLang="ko-KR" dirty="0">
                <a:solidFill>
                  <a:schemeClr val="bg1"/>
                </a:solidFill>
              </a:rPr>
              <a:t>을 </a:t>
            </a:r>
            <a:r>
              <a:rPr lang="ko-KR" altLang="ko-KR" dirty="0" smtClean="0">
                <a:solidFill>
                  <a:schemeClr val="bg1"/>
                </a:solidFill>
              </a:rPr>
              <a:t>할당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Socket </a:t>
            </a:r>
            <a:r>
              <a:rPr lang="ko-KR" altLang="ko-KR" dirty="0" smtClean="0">
                <a:solidFill>
                  <a:schemeClr val="bg1"/>
                </a:solidFill>
              </a:rPr>
              <a:t>구조체를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ko-KR" dirty="0" smtClean="0">
                <a:solidFill>
                  <a:schemeClr val="bg1"/>
                </a:solidFill>
              </a:rPr>
              <a:t>초기화해준다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Connect</a:t>
            </a:r>
            <a:r>
              <a:rPr lang="ko-KR" altLang="ko-KR" dirty="0">
                <a:solidFill>
                  <a:schemeClr val="bg1"/>
                </a:solidFill>
              </a:rPr>
              <a:t>함수에 구조체를 넘겨서 서버와 연결한다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설계과정</a:t>
            </a:r>
            <a:r>
              <a:rPr kumimoji="1" lang="en-US" altLang="ko-KR" dirty="0" smtClean="0"/>
              <a:t>-CLIENT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5" y="908720"/>
            <a:ext cx="8395345" cy="4248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945" y="5517232"/>
            <a:ext cx="902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Send</a:t>
            </a:r>
            <a:r>
              <a:rPr lang="ko-KR" altLang="ko-KR" dirty="0">
                <a:solidFill>
                  <a:schemeClr val="bg1"/>
                </a:solidFill>
              </a:rPr>
              <a:t>함수를 이용해서 </a:t>
            </a:r>
            <a:r>
              <a:rPr lang="en-US" altLang="ko-KR" dirty="0">
                <a:solidFill>
                  <a:schemeClr val="bg1"/>
                </a:solidFill>
              </a:rPr>
              <a:t>server</a:t>
            </a:r>
            <a:r>
              <a:rPr lang="ko-KR" altLang="ko-KR" dirty="0">
                <a:solidFill>
                  <a:schemeClr val="bg1"/>
                </a:solidFill>
              </a:rPr>
              <a:t>로 </a:t>
            </a:r>
            <a:r>
              <a:rPr lang="en-US" altLang="ko-KR" dirty="0">
                <a:solidFill>
                  <a:schemeClr val="bg1"/>
                </a:solidFill>
              </a:rPr>
              <a:t>message</a:t>
            </a:r>
            <a:r>
              <a:rPr lang="ko-KR" altLang="ko-KR" dirty="0">
                <a:solidFill>
                  <a:schemeClr val="bg1"/>
                </a:solidFill>
              </a:rPr>
              <a:t>를 보내준다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6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C25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5040</TotalTime>
  <Words>321</Words>
  <Application>Microsoft Macintosh PowerPoint</Application>
  <PresentationFormat>화면 슬라이드 쇼(4:3)</PresentationFormat>
  <Paragraphs>72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굴림</vt:lpstr>
      <vt:lpstr>나눔바른고딕</vt:lpstr>
      <vt:lpstr>맑은 고딕</vt:lpstr>
      <vt:lpstr>Arial Black</vt:lpstr>
      <vt:lpstr>Arial</vt:lpstr>
      <vt:lpstr>5_Office 테마</vt:lpstr>
      <vt:lpstr>디자인 사용자 지정</vt:lpstr>
      <vt:lpstr>PowerPoint 프레젠테이션</vt:lpstr>
      <vt:lpstr>PowerPoint 프레젠테이션</vt:lpstr>
      <vt:lpstr>PowerPoint 프레젠테이션</vt:lpstr>
      <vt:lpstr>프로젝트 동기</vt:lpstr>
      <vt:lpstr>PowerPoint 프레젠테이션</vt:lpstr>
      <vt:lpstr>설계과정</vt:lpstr>
      <vt:lpstr>PowerPoint 프레젠테이션</vt:lpstr>
      <vt:lpstr>설계과정-CLIENT</vt:lpstr>
      <vt:lpstr>설계과정-CLIENT</vt:lpstr>
      <vt:lpstr>설계과정-SERVER</vt:lpstr>
      <vt:lpstr>설계과정-SERVER</vt:lpstr>
      <vt:lpstr>PowerPoint 프레젠테이션</vt:lpstr>
      <vt:lpstr>PowerPoint 프레젠테이션</vt:lpstr>
      <vt:lpstr>PowerPoint 프레젠테이션</vt:lpstr>
      <vt:lpstr>D'breed Template</vt:lpstr>
      <vt:lpstr>PowerPoint 프레젠테이션</vt:lpstr>
    </vt:vector>
  </TitlesOfParts>
  <Company>디브리드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lim simon</cp:lastModifiedBy>
  <cp:revision>435</cp:revision>
  <dcterms:created xsi:type="dcterms:W3CDTF">2011-06-13T04:09:39Z</dcterms:created>
  <dcterms:modified xsi:type="dcterms:W3CDTF">2018-12-20T13:45:59Z</dcterms:modified>
</cp:coreProperties>
</file>